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7" r:id="rId2"/>
    <p:sldId id="257" r:id="rId3"/>
    <p:sldId id="292" r:id="rId4"/>
    <p:sldId id="375" r:id="rId5"/>
    <p:sldId id="429" r:id="rId6"/>
    <p:sldId id="425" r:id="rId7"/>
    <p:sldId id="426" r:id="rId8"/>
    <p:sldId id="424" r:id="rId9"/>
    <p:sldId id="378" r:id="rId10"/>
    <p:sldId id="380" r:id="rId11"/>
    <p:sldId id="427" r:id="rId12"/>
    <p:sldId id="430" r:id="rId13"/>
    <p:sldId id="438" r:id="rId14"/>
    <p:sldId id="439" r:id="rId15"/>
    <p:sldId id="440" r:id="rId16"/>
    <p:sldId id="382" r:id="rId17"/>
    <p:sldId id="431" r:id="rId18"/>
    <p:sldId id="432" r:id="rId19"/>
    <p:sldId id="441" r:id="rId20"/>
    <p:sldId id="433" r:id="rId21"/>
    <p:sldId id="435" r:id="rId22"/>
    <p:sldId id="436" r:id="rId23"/>
    <p:sldId id="383" r:id="rId24"/>
    <p:sldId id="437" r:id="rId25"/>
    <p:sldId id="428" r:id="rId26"/>
    <p:sldId id="442" r:id="rId27"/>
    <p:sldId id="443" r:id="rId28"/>
    <p:sldId id="444" r:id="rId29"/>
    <p:sldId id="29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5"/>
    <a:srgbClr val="161B30"/>
    <a:srgbClr val="DFA87B"/>
    <a:srgbClr val="D39B71"/>
    <a:srgbClr val="A76E4D"/>
    <a:srgbClr val="FEF8EA"/>
    <a:srgbClr val="7972BD"/>
    <a:srgbClr val="B7ABC8"/>
    <a:srgbClr val="FCE9FF"/>
    <a:srgbClr val="246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4" autoAdjust="0"/>
    <p:restoredTop sz="94669" autoAdjust="0"/>
  </p:normalViewPr>
  <p:slideViewPr>
    <p:cSldViewPr snapToGrid="0">
      <p:cViewPr varScale="1">
        <p:scale>
          <a:sx n="119" d="100"/>
          <a:sy n="119" d="100"/>
        </p:scale>
        <p:origin x="35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2023. 7. 2.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33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E9926E96-A0FC-4624-9F1E-66835BA09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906" y="635000"/>
            <a:ext cx="10998190" cy="354871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0F53BA9-FD4B-48F2-A6C7-6AF370121A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1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61CA6EE1-28C3-4D8C-A6F6-3084C0E517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7F3DF62E-0183-4C27-8639-4BE9EF79C5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63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A4BEF9B5-4920-496F-93E3-DE1C121B72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86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0A829D77-9C0E-47B5-81DD-CFF917D4F4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441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AA76392-4193-4260-9B5D-1E0CA21F5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 Right Click &gt; Click to Bring to Front 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29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4F6211E-270C-436D-AE6B-9E5CFF487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086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106D18-49B6-49AF-BAD7-8CA2C044C0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196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67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65250E8-2C5E-427F-83AC-E5E368726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2600" y="4158000"/>
            <a:ext cx="270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1F01171-120A-406D-839E-DEA62DC378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2000" y="4158000"/>
            <a:ext cx="504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95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C9387D-ACCF-4320-8250-0874F30C11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1101F76B-AE90-42E5-A04F-9C15F93E33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2915428-E119-4525-9056-488DFBF7F2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84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94D78C5B-7290-4573-B08E-1F6DD07A8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7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30C5FA1-60AB-4AF7-B5FA-20913F9D48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C251F4-1CF7-4694-9E9D-CF49294C0B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A0F7FC4-9D6A-477C-93D8-D18AB7F691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35FCDF76-7EE8-433F-957C-B3E83CA494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92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D7E9AE89-A46A-42C2-BF0B-0C85F31DC7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840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EE4E80A-C141-4C5D-A415-A196024CB60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76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08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77E02DA-1EB8-4223-AB34-D2763898E9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60600"/>
            <a:ext cx="12192000" cy="4597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3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62BE0B9-D341-41BD-97CD-95B602A4E1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113" y="493483"/>
            <a:ext cx="8878479" cy="587101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180000" tIns="972000" rIns="180000" bIns="180000" anchor="ctr" anchorCtr="1"/>
          <a:lstStyle>
            <a:lvl1pPr>
              <a:defRPr lang="ko-KR" altLang="en-US" sz="1400" b="1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8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E97F2-28A0-4C1E-813C-CB6C95C0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391D2-9217-412C-A5CA-AC878A017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1562100" y="4529261"/>
            <a:ext cx="1003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LỌC CỘNG TÁC DỰA TRÊN ĐỒ THỊ NƠ RON</a:t>
            </a:r>
            <a:endParaRPr lang="ko-KR" altLang="en-US" sz="40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266F1-C8A7-44FB-9850-52241E2813C6}"/>
              </a:ext>
            </a:extLst>
          </p:cNvPr>
          <p:cNvSpPr txBox="1"/>
          <p:nvPr/>
        </p:nvSpPr>
        <p:spPr>
          <a:xfrm>
            <a:off x="1562100" y="5353580"/>
            <a:ext cx="1003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rgbClr val="1F2025"/>
                </a:solidFill>
                <a:cs typeface="Arial" panose="020B0604020202020204" pitchFamily="34" charset="0"/>
              </a:rPr>
              <a:t>ĐÀO THỊ THU HỒNG – VŨ MINH HƯNG</a:t>
            </a:r>
            <a:endParaRPr lang="ko-KR" altLang="en-US" sz="2000" b="1" dirty="0">
              <a:solidFill>
                <a:srgbClr val="1F202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618DE-0533-473C-B5A7-B55647E47AED}"/>
              </a:ext>
            </a:extLst>
          </p:cNvPr>
          <p:cNvSpPr txBox="1"/>
          <p:nvPr/>
        </p:nvSpPr>
        <p:spPr>
          <a:xfrm>
            <a:off x="1562100" y="6027990"/>
            <a:ext cx="10032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F2025"/>
                </a:solidFill>
              </a:rPr>
              <a:t>THÁNG 07/2023</a:t>
            </a:r>
            <a:endParaRPr lang="ko-KR" altLang="en-US" sz="1400" b="1" dirty="0">
              <a:solidFill>
                <a:srgbClr val="1F2025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AEF0B2F-29A4-4288-920B-C25ABE2C8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99" y="4638733"/>
            <a:ext cx="834391" cy="488942"/>
          </a:xfrm>
          <a:prstGeom prst="rect">
            <a:avLst/>
          </a:prstGeom>
        </p:spPr>
      </p:pic>
      <p:pic>
        <p:nvPicPr>
          <p:cNvPr id="4" name="Picture 3" descr="A red and black lines and dots&#10;&#10;Description automatically generated with low confidence">
            <a:extLst>
              <a:ext uri="{FF2B5EF4-FFF2-40B4-BE49-F238E27FC236}">
                <a16:creationId xmlns:a16="http://schemas.microsoft.com/office/drawing/2014/main" id="{4CBD1266-D737-60A8-0F12-ACE3C6865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0" y="57095"/>
            <a:ext cx="9163274" cy="45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KIẾN TRÚC TỔNG QUAN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CÁC KỸ THUẬT ĐÁNG CHÚ Ý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8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III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CÁC CÔNG TRÌNH LIÊN QUAN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LỌC CỘNG TÁC DỰA TRÊN MÔ HÌNH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0"/>
            <a:ext cx="9479280" cy="269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Embedding function: Biểu diễn các mô tả (ví dụ: thuộc tính, ID) của user, item thành vector (embedding vector)</a:t>
            </a:r>
          </a:p>
          <a:p>
            <a:pPr marL="2857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Interaction function: đo độ tương tự giữa các vector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pháp điển hình: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MF: dùng tích vô hướng cho Interaction function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NeuMF: dùng Deep Learning cho Interaction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315181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LỌC CỘNG TÁC DỰA TRÊN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0"/>
            <a:ext cx="9479280" cy="269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Để tính điểm 1 item đối với 1 user, xác định nhãn của các item mà user đã tương tác.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Lan truyền các nhãn đó trên đồ thị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Điểm khuyến nghị được xác định dựa trên sự tương tự giữa item đã tương tác trong quá khứ và item mục tiêu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pháp điển hình: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HOP-Rec: dùng random walk để làm giàu thông tin tương tác của user qua các item kết nối đến nó. Huấn luyện MF bằng các dữ liệu đã làm giàu. </a:t>
            </a:r>
          </a:p>
        </p:txBody>
      </p:sp>
    </p:spTree>
    <p:extLst>
      <p:ext uri="{BB962C8B-B14F-4D97-AF65-F5344CB8AC3E}">
        <p14:creationId xmlns:p14="http://schemas.microsoft.com/office/powerpoint/2010/main" val="186211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LỌC CỘNG TÁC DỰA TRÊN MẠNG TÍCH CHẬP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0"/>
            <a:ext cx="9479280" cy="3291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Xử lý tích chập đồ thị trên đồ thị tương tác user – item.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pháp điển hình: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GC-MC: dùng 1 lớp tích chập đồ thị trên đồ thị user – item (chỉ lấy được thông tin kết nối trực tiếp)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PinSage: dùng nhiều lớp tích chập đồ thị trên đồ thị item – item (không lấy được thông tin liên quan hành vi của user).</a:t>
            </a:r>
          </a:p>
        </p:txBody>
      </p:sp>
    </p:spTree>
    <p:extLst>
      <p:ext uri="{BB962C8B-B14F-4D97-AF65-F5344CB8AC3E}">
        <p14:creationId xmlns:p14="http://schemas.microsoft.com/office/powerpoint/2010/main" val="1301333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THỰC NGHIỆM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3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DỮ LIỆU ĐÁNH GIÁ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39098" y="1568038"/>
            <a:ext cx="3861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Gowalla: dữ liệu thông tin địa điểm người dùng chia sẻ khi check in. Chỉ lấy user, item có ít nhất 10 tương tác.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Yelp 2018: dữ liệu từ thử thách yelp 2018 với các item là nhà hàng, quán bar. Chỉ lấy user có ít nhất 10 order.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Amazon-book: dữ liệu các review sách của Amazon. Chỉ lấy user, item có ít nhất 10 tương tác.</a:t>
            </a:r>
            <a:endParaRPr lang="en-VN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91A8FC42-6DEC-1DB2-F3E0-A2054B587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60" y="4274846"/>
            <a:ext cx="3509010" cy="1055341"/>
          </a:xfrm>
          <a:prstGeom prst="rect">
            <a:avLst/>
          </a:prstGeom>
        </p:spPr>
      </p:pic>
      <p:pic>
        <p:nvPicPr>
          <p:cNvPr id="8" name="Picture 7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AE8970A1-F226-A9AD-0B02-5F0757C4B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15" y="1447583"/>
            <a:ext cx="3005642" cy="1605089"/>
          </a:xfrm>
          <a:prstGeom prst="rect">
            <a:avLst/>
          </a:prstGeom>
        </p:spPr>
      </p:pic>
      <p:pic>
        <p:nvPicPr>
          <p:cNvPr id="10" name="Picture 9" descr="A logo of a kangaroo&#10;&#10;Description automatically generated with low confidence">
            <a:extLst>
              <a:ext uri="{FF2B5EF4-FFF2-40B4-BE49-F238E27FC236}">
                <a16:creationId xmlns:a16="http://schemas.microsoft.com/office/drawing/2014/main" id="{2980CBFF-1749-13D2-5EAB-FC44CDAF7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95" y="129762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ĐỘ ĐO ĐÁNH GIÁ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553825" y="1442093"/>
            <a:ext cx="6786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Recall@K:</a:t>
            </a:r>
          </a:p>
          <a:p>
            <a:pPr marL="742950" lvl="1" indent="-285750" latinLnBrk="0">
              <a:buFontTx/>
              <a:buChar char="-"/>
            </a:pPr>
            <a:r>
              <a:rPr lang="en-US"/>
              <a:t>K là top K gợi ý items đứng đầu.</a:t>
            </a:r>
          </a:p>
          <a:p>
            <a:pPr marL="742950" lvl="1" indent="-285750" latinLnBrk="0">
              <a:buFontTx/>
              <a:buChar char="-"/>
            </a:pPr>
            <a:r>
              <a:rPr lang="en-US"/>
              <a:t>Recall@K đo (số lượng gợi ý items chính xác trong K) trên (tổng số lượng items có liên quan trong toàn bộ tập dữ liệu).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</p:txBody>
      </p:sp>
      <p:pic>
        <p:nvPicPr>
          <p:cNvPr id="6" name="Picture 5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B71B2424-0C79-AE8D-3E1C-3086F648E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45" y="3191892"/>
            <a:ext cx="4895558" cy="722591"/>
          </a:xfrm>
          <a:prstGeom prst="rect">
            <a:avLst/>
          </a:prstGeom>
        </p:spPr>
      </p:pic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A543F12-ED45-36CA-865B-46B89F5FA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20" y="1249062"/>
            <a:ext cx="4508780" cy="31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ĐỘ ĐO ĐÁNH GIÁ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92260" y="1249062"/>
            <a:ext cx="830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Ndcg@K3 (Normalized Discounted Cumulative Gain)</a:t>
            </a:r>
            <a:endParaRPr lang="en-VN"/>
          </a:p>
        </p:txBody>
      </p:sp>
      <p:pic>
        <p:nvPicPr>
          <p:cNvPr id="7" name="Picture 6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532A94C6-4F98-7FBA-6199-7F14F10EE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31" y="3457488"/>
            <a:ext cx="2317422" cy="686440"/>
          </a:xfrm>
          <a:prstGeom prst="rect">
            <a:avLst/>
          </a:prstGeom>
        </p:spPr>
      </p:pic>
      <p:pic>
        <p:nvPicPr>
          <p:cNvPr id="9" name="Picture 8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CC550D63-3048-5D8F-8D68-595D45F33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4" y="3401808"/>
            <a:ext cx="2624232" cy="698340"/>
          </a:xfrm>
          <a:prstGeom prst="rect">
            <a:avLst/>
          </a:prstGeom>
        </p:spPr>
      </p:pic>
      <p:pic>
        <p:nvPicPr>
          <p:cNvPr id="11" name="Picture 10" descr="A picture containing font, white, text, typography&#10;&#10;Description automatically generated">
            <a:extLst>
              <a:ext uri="{FF2B5EF4-FFF2-40B4-BE49-F238E27FC236}">
                <a16:creationId xmlns:a16="http://schemas.microsoft.com/office/drawing/2014/main" id="{A8EE788D-155E-7D98-8476-B8D22FDDF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03" y="5210322"/>
            <a:ext cx="1986447" cy="679273"/>
          </a:xfrm>
          <a:prstGeom prst="rect">
            <a:avLst/>
          </a:prstGeom>
        </p:spPr>
      </p:pic>
      <p:pic>
        <p:nvPicPr>
          <p:cNvPr id="6" name="Picture 5" descr="A picture containing font, white, graphics, design&#10;&#10;Description automatically generated">
            <a:extLst>
              <a:ext uri="{FF2B5EF4-FFF2-40B4-BE49-F238E27FC236}">
                <a16:creationId xmlns:a16="http://schemas.microsoft.com/office/drawing/2014/main" id="{63B0F49B-32E0-AC4A-C05C-218119D3C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3" y="2042615"/>
            <a:ext cx="1621080" cy="725084"/>
          </a:xfrm>
          <a:prstGeom prst="rect">
            <a:avLst/>
          </a:prstGeom>
        </p:spPr>
      </p:pic>
      <p:pic>
        <p:nvPicPr>
          <p:cNvPr id="10" name="Picture 9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E80777E8-5396-1453-C133-8D57CA239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65" y="2066260"/>
            <a:ext cx="4551121" cy="668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5811D-D19E-7D14-3E2B-6773A513910B}"/>
              </a:ext>
            </a:extLst>
          </p:cNvPr>
          <p:cNvCxnSpPr>
            <a:cxnSpLocks/>
          </p:cNvCxnSpPr>
          <p:nvPr/>
        </p:nvCxnSpPr>
        <p:spPr>
          <a:xfrm>
            <a:off x="2419246" y="2405157"/>
            <a:ext cx="559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6683BA-A5B0-190D-398E-F742F493A514}"/>
              </a:ext>
            </a:extLst>
          </p:cNvPr>
          <p:cNvCxnSpPr>
            <a:cxnSpLocks/>
          </p:cNvCxnSpPr>
          <p:nvPr/>
        </p:nvCxnSpPr>
        <p:spPr>
          <a:xfrm>
            <a:off x="1947949" y="4241701"/>
            <a:ext cx="2061343" cy="76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D61D16-6AD8-9739-CA17-F5AC01B89044}"/>
              </a:ext>
            </a:extLst>
          </p:cNvPr>
          <p:cNvCxnSpPr>
            <a:cxnSpLocks/>
          </p:cNvCxnSpPr>
          <p:nvPr/>
        </p:nvCxnSpPr>
        <p:spPr>
          <a:xfrm>
            <a:off x="5923942" y="2919708"/>
            <a:ext cx="0" cy="331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B22433-1904-96BF-735A-B38873584492}"/>
              </a:ext>
            </a:extLst>
          </p:cNvPr>
          <p:cNvCxnSpPr>
            <a:cxnSpLocks/>
          </p:cNvCxnSpPr>
          <p:nvPr/>
        </p:nvCxnSpPr>
        <p:spPr>
          <a:xfrm flipH="1">
            <a:off x="4135902" y="4241701"/>
            <a:ext cx="1788040" cy="759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picture containing text, number, font, screenshot&#10;&#10;Description automatically generated">
            <a:extLst>
              <a:ext uri="{FF2B5EF4-FFF2-40B4-BE49-F238E27FC236}">
                <a16:creationId xmlns:a16="http://schemas.microsoft.com/office/drawing/2014/main" id="{9E53D1C6-3E10-12D0-A4FE-B59509248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25" y="1843060"/>
            <a:ext cx="3677524" cy="33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4F47B-7DEF-4179-95D3-8FAA893C1F90}"/>
              </a:ext>
            </a:extLst>
          </p:cNvPr>
          <p:cNvSpPr/>
          <p:nvPr/>
        </p:nvSpPr>
        <p:spPr>
          <a:xfrm>
            <a:off x="0" y="0"/>
            <a:ext cx="34163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BEF87-CDAD-4303-B1EC-61AB31BD19D4}"/>
              </a:ext>
            </a:extLst>
          </p:cNvPr>
          <p:cNvSpPr/>
          <p:nvPr/>
        </p:nvSpPr>
        <p:spPr>
          <a:xfrm>
            <a:off x="5181083" y="1170393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I. GIỚI THIỆU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504B48-A0BB-454E-AE51-429986957D05}"/>
              </a:ext>
            </a:extLst>
          </p:cNvPr>
          <p:cNvSpPr/>
          <p:nvPr/>
        </p:nvSpPr>
        <p:spPr>
          <a:xfrm>
            <a:off x="5181083" y="5055645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IV. KẾT LUẬN &amp; ĐỀ XUẤT 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D2DEC-45BC-408F-8016-22CF7F88BB3C}"/>
              </a:ext>
            </a:extLst>
          </p:cNvPr>
          <p:cNvSpPr txBox="1"/>
          <p:nvPr/>
        </p:nvSpPr>
        <p:spPr>
          <a:xfrm>
            <a:off x="506883" y="1028045"/>
            <a:ext cx="29094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NỘI DUNG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69FF0B0-BF80-4678-860F-265385EA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07" y="1632058"/>
            <a:ext cx="834391" cy="488942"/>
          </a:xfrm>
          <a:prstGeom prst="rect">
            <a:avLst/>
          </a:prstGeom>
        </p:spPr>
      </p:pic>
      <p:sp>
        <p:nvSpPr>
          <p:cNvPr id="29" name="직사각형 23">
            <a:extLst>
              <a:ext uri="{FF2B5EF4-FFF2-40B4-BE49-F238E27FC236}">
                <a16:creationId xmlns:a16="http://schemas.microsoft.com/office/drawing/2014/main" id="{FD5C1B37-E701-4683-9671-EA08E1115E33}"/>
              </a:ext>
            </a:extLst>
          </p:cNvPr>
          <p:cNvSpPr/>
          <p:nvPr/>
        </p:nvSpPr>
        <p:spPr>
          <a:xfrm>
            <a:off x="5181083" y="3994772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III. CÁC CÔNG TRÌNH LIÊN QUAN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0" name="직사각형 23">
            <a:extLst>
              <a:ext uri="{FF2B5EF4-FFF2-40B4-BE49-F238E27FC236}">
                <a16:creationId xmlns:a16="http://schemas.microsoft.com/office/drawing/2014/main" id="{D1F10F51-009B-4EEE-A667-3D4D33B27340}"/>
              </a:ext>
            </a:extLst>
          </p:cNvPr>
          <p:cNvSpPr/>
          <p:nvPr/>
        </p:nvSpPr>
        <p:spPr>
          <a:xfrm>
            <a:off x="5181082" y="2472175"/>
            <a:ext cx="6275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II. LỌC CỘNG TÁC DỰA TRÊN ĐỒ THỊ NƠ RON 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" name="직사각형 23">
            <a:extLst>
              <a:ext uri="{FF2B5EF4-FFF2-40B4-BE49-F238E27FC236}">
                <a16:creationId xmlns:a16="http://schemas.microsoft.com/office/drawing/2014/main" id="{40E2A407-4B8A-F9BD-35C1-E185DC244DB2}"/>
              </a:ext>
            </a:extLst>
          </p:cNvPr>
          <p:cNvSpPr/>
          <p:nvPr/>
        </p:nvSpPr>
        <p:spPr>
          <a:xfrm>
            <a:off x="5417568" y="2974032"/>
            <a:ext cx="537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1F2025"/>
                </a:solidFill>
                <a:latin typeface="+mj-lt"/>
              </a:rPr>
              <a:t>1. KIẾN TRÚC TỔNG QUAN</a:t>
            </a:r>
            <a:endParaRPr lang="ko-KR" altLang="en-US" sz="20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F8462112-546A-61FF-B6B5-6FD9D6E07E0A}"/>
              </a:ext>
            </a:extLst>
          </p:cNvPr>
          <p:cNvSpPr/>
          <p:nvPr/>
        </p:nvSpPr>
        <p:spPr>
          <a:xfrm>
            <a:off x="5417568" y="3454525"/>
            <a:ext cx="537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1F2025"/>
                </a:solidFill>
                <a:latin typeface="+mj-lt"/>
              </a:rPr>
              <a:t>2. CÁC KỸ THUẬT ĐÁNG CHÚ Ý</a:t>
            </a:r>
            <a:endParaRPr lang="ko-KR" altLang="en-US" sz="20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1BDA648F-5F9B-BB84-C8CB-6B63468976CF}"/>
              </a:ext>
            </a:extLst>
          </p:cNvPr>
          <p:cNvSpPr/>
          <p:nvPr/>
        </p:nvSpPr>
        <p:spPr>
          <a:xfrm>
            <a:off x="5417568" y="1641074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HỆ THỐNG GỢI Ý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FC6DCEAD-6AD9-3B24-2F4C-C2707B46AC75}"/>
              </a:ext>
            </a:extLst>
          </p:cNvPr>
          <p:cNvSpPr/>
          <p:nvPr/>
        </p:nvSpPr>
        <p:spPr>
          <a:xfrm>
            <a:off x="5417568" y="2063425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ĐỒ THỊ NƠ RON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26">
            <a:extLst>
              <a:ext uri="{FF2B5EF4-FFF2-40B4-BE49-F238E27FC236}">
                <a16:creationId xmlns:a16="http://schemas.microsoft.com/office/drawing/2014/main" id="{654E8112-A88F-9584-69CE-737B2FC01D72}"/>
              </a:ext>
            </a:extLst>
          </p:cNvPr>
          <p:cNvSpPr/>
          <p:nvPr/>
        </p:nvSpPr>
        <p:spPr>
          <a:xfrm>
            <a:off x="5181083" y="5595892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V. DEMO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8" name="직사각형 26">
            <a:extLst>
              <a:ext uri="{FF2B5EF4-FFF2-40B4-BE49-F238E27FC236}">
                <a16:creationId xmlns:a16="http://schemas.microsoft.com/office/drawing/2014/main" id="{1D87F0ED-72FF-EF31-973A-2ED8E43306F9}"/>
              </a:ext>
            </a:extLst>
          </p:cNvPr>
          <p:cNvSpPr/>
          <p:nvPr/>
        </p:nvSpPr>
        <p:spPr>
          <a:xfrm>
            <a:off x="5181083" y="4510597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IV. THỰC NGHIỆM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SO SÁNH HIỆU NĂNG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6" name="Picture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2DF2175F-20B2-0B4C-D452-E7844D8662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/>
        </p:blipFill>
        <p:spPr>
          <a:xfrm>
            <a:off x="2514152" y="1587375"/>
            <a:ext cx="7163696" cy="30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6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 NGHIÊN CỨU VỀ NGCF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85397-7410-9B6B-561F-B80CB9797C98}"/>
              </a:ext>
            </a:extLst>
          </p:cNvPr>
          <p:cNvSpPr txBox="1"/>
          <p:nvPr/>
        </p:nvSpPr>
        <p:spPr>
          <a:xfrm>
            <a:off x="596168" y="1289873"/>
            <a:ext cx="4605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Tác động của cơ chế lan truyền embedding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Tác động của số lớp</a:t>
            </a:r>
          </a:p>
          <a:p>
            <a:pPr latinLnBrk="0"/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Ảnh hưởng của dropout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VN"/>
          </a:p>
        </p:txBody>
      </p:sp>
      <p:pic>
        <p:nvPicPr>
          <p:cNvPr id="7" name="Picture 6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25546BBE-3386-5179-BE62-ECD5BB8D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08" y="3455695"/>
            <a:ext cx="5771030" cy="1486148"/>
          </a:xfrm>
          <a:prstGeom prst="rect">
            <a:avLst/>
          </a:prstGeom>
        </p:spPr>
      </p:pic>
      <p:pic>
        <p:nvPicPr>
          <p:cNvPr id="9" name="Picture 8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CCBBD8B4-1FD9-B718-85AA-D9F172839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162560"/>
            <a:ext cx="6362699" cy="1354353"/>
          </a:xfrm>
          <a:prstGeom prst="rect">
            <a:avLst/>
          </a:prstGeom>
        </p:spPr>
      </p:pic>
      <p:pic>
        <p:nvPicPr>
          <p:cNvPr id="5" name="Picture 4" descr="A picture containing text, line, font, plot&#10;&#10;Description automatically generated">
            <a:extLst>
              <a:ext uri="{FF2B5EF4-FFF2-40B4-BE49-F238E27FC236}">
                <a16:creationId xmlns:a16="http://schemas.microsoft.com/office/drawing/2014/main" id="{AAD69EEB-0049-EAF3-BF4B-53E225090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2" y="3379276"/>
            <a:ext cx="5429671" cy="19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4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6. HIỆU QUẢ CỦA KẾT NỐI BẬC CAO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4" name="Picture 3" descr="A picture containing screenshot, line, diagram&#10;&#10;Description automatically generated">
            <a:extLst>
              <a:ext uri="{FF2B5EF4-FFF2-40B4-BE49-F238E27FC236}">
                <a16:creationId xmlns:a16="http://schemas.microsoft.com/office/drawing/2014/main" id="{68BE1154-5E03-EAC9-E76F-9EFAB2439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81" y="1127765"/>
            <a:ext cx="7109908" cy="415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7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471732" y="2782669"/>
            <a:ext cx="550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KẾT LUẬN &amp; ĐỀ XUẤT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7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KẾT LUẬN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Framework NGCF đã tận dụng tốt các kết nối bậc cao trong đồ thị tích hợp user-item.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Lớp lan truyền embedding biểu diễn thêm thông tin tương tác giữa user-item.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C684-566B-24AF-77F9-F5EE59E3BCE8}"/>
              </a:ext>
            </a:extLst>
          </p:cNvPr>
          <p:cNvSpPr txBox="1"/>
          <p:nvPr/>
        </p:nvSpPr>
        <p:spPr>
          <a:xfrm>
            <a:off x="578715" y="3198167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ĐỀ XUẤT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0AD96-DFC1-0DD6-0940-887B2F43CC99}"/>
              </a:ext>
            </a:extLst>
          </p:cNvPr>
          <p:cNvSpPr txBox="1"/>
          <p:nvPr/>
        </p:nvSpPr>
        <p:spPr>
          <a:xfrm>
            <a:off x="828464" y="3832269"/>
            <a:ext cx="6837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Thêm cơ chế attention để học các trọng số của các nốt lân cận đúng trọng tâm hơn.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Cải thiện cấu trúc đồ thị để tăng tính bền vững cho NGCF.</a:t>
            </a:r>
          </a:p>
        </p:txBody>
      </p:sp>
    </p:spTree>
    <p:extLst>
      <p:ext uri="{BB962C8B-B14F-4D97-AF65-F5344CB8AC3E}">
        <p14:creationId xmlns:p14="http://schemas.microsoft.com/office/powerpoint/2010/main" val="173557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399" y="2759168"/>
            <a:ext cx="498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vi-VN" altLang="ko-KR" sz="3600" b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MỘT SỐ THÍ NGHIỆM</a:t>
            </a:r>
            <a:endParaRPr lang="ko-KR" altLang="en-US" sz="3600" b="1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1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THAY ĐỔI LEARNING RATE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Thay đổi learning rate từ 0.0001 thành 0.001</a:t>
            </a:r>
          </a:p>
        </p:txBody>
      </p:sp>
    </p:spTree>
    <p:extLst>
      <p:ext uri="{BB962C8B-B14F-4D97-AF65-F5344CB8AC3E}">
        <p14:creationId xmlns:p14="http://schemas.microsoft.com/office/powerpoint/2010/main" val="2279642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THAY ĐỔI ACTIVATION FUNCTION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Thay hàm ReLU bằng hàm GELU</a:t>
            </a:r>
          </a:p>
        </p:txBody>
      </p:sp>
    </p:spTree>
    <p:extLst>
      <p:ext uri="{BB962C8B-B14F-4D97-AF65-F5344CB8AC3E}">
        <p14:creationId xmlns:p14="http://schemas.microsoft.com/office/powerpoint/2010/main" val="2887873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4" y="465985"/>
            <a:ext cx="1020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LOẠI BỎ SKIP CONNECTION TỪ EMBEDDING GỐC CỦA USER (ITEM)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Framework NGCF đã tận dụng tốt các kết nối bậc cao trong đồ thị tích hợp user-item.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Lớp lan truyền embedding biểu diễn thêm thông tin tương tác giữa user-item.</a:t>
            </a:r>
          </a:p>
        </p:txBody>
      </p:sp>
    </p:spTree>
    <p:extLst>
      <p:ext uri="{BB962C8B-B14F-4D97-AF65-F5344CB8AC3E}">
        <p14:creationId xmlns:p14="http://schemas.microsoft.com/office/powerpoint/2010/main" val="220185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796796" y="2770087"/>
            <a:ext cx="4923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vi-VN" altLang="ko-KR" sz="4400" b="0" dirty="0">
                <a:solidFill>
                  <a:schemeClr val="bg1"/>
                </a:solidFill>
              </a:rPr>
              <a:t>XIN CẢM ƠN</a:t>
            </a:r>
            <a:r>
              <a:rPr lang="en-US" altLang="ko-KR" sz="4400" b="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99A32-5752-4F46-90C2-1C48D71440C8}"/>
              </a:ext>
            </a:extLst>
          </p:cNvPr>
          <p:cNvSpPr txBox="1"/>
          <p:nvPr/>
        </p:nvSpPr>
        <p:spPr>
          <a:xfrm>
            <a:off x="4357586" y="3653377"/>
            <a:ext cx="380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>
                <a:solidFill>
                  <a:schemeClr val="bg1"/>
                </a:solidFill>
                <a:effectLst/>
              </a:rPr>
              <a:t>daothithuhong_sdh21@hus.edu.vn</a:t>
            </a:r>
          </a:p>
          <a:p>
            <a:pPr algn="ctr"/>
            <a:r>
              <a:rPr lang="en-US" sz="1200" b="0" i="0">
                <a:solidFill>
                  <a:schemeClr val="bg1"/>
                </a:solidFill>
                <a:effectLst/>
              </a:rPr>
              <a:t>vuminhhung_sdh21@hus.edu.vn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I. GIỚI THIỆU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HỆ THỐNG GỢI Ý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5E31D-0FB5-D148-1783-C640909C3648}"/>
              </a:ext>
            </a:extLst>
          </p:cNvPr>
          <p:cNvSpPr txBox="1"/>
          <p:nvPr/>
        </p:nvSpPr>
        <p:spPr>
          <a:xfrm>
            <a:off x="763796" y="1535765"/>
            <a:ext cx="3797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L</a:t>
            </a:r>
            <a:r>
              <a:rPr lang="en-VN"/>
              <a:t>à bài toán học máy có giám sát.</a:t>
            </a:r>
          </a:p>
          <a:p>
            <a:endParaRPr lang="en-VN"/>
          </a:p>
          <a:p>
            <a:pPr marL="285750" indent="-285750">
              <a:buFontTx/>
              <a:buChar char="-"/>
            </a:pPr>
            <a:r>
              <a:rPr lang="en-US"/>
              <a:t>H</a:t>
            </a:r>
            <a:r>
              <a:rPr lang="en-VN"/>
              <a:t>ai nhóm đối tượng là người dùng (user) và sản phẩm (item).</a:t>
            </a:r>
          </a:p>
          <a:p>
            <a:endParaRPr lang="en-VN"/>
          </a:p>
          <a:p>
            <a:pPr marL="285750" indent="-285750">
              <a:buFontTx/>
              <a:buChar char="-"/>
            </a:pPr>
            <a:r>
              <a:rPr lang="en-US"/>
              <a:t>N</a:t>
            </a:r>
            <a:r>
              <a:rPr lang="en-VN"/>
              <a:t>hãn là hành vi của các user lên các item.</a:t>
            </a:r>
          </a:p>
          <a:p>
            <a:endParaRPr lang="en-VN"/>
          </a:p>
          <a:p>
            <a:pPr marL="285750" indent="-285750">
              <a:buFontTx/>
              <a:buChar char="-"/>
            </a:pPr>
            <a:r>
              <a:rPr lang="en-VN"/>
              <a:t>Dữ liệu bài toán thường được biểu diễn ở dạng ma trận Utility.</a:t>
            </a:r>
          </a:p>
        </p:txBody>
      </p:sp>
      <p:pic>
        <p:nvPicPr>
          <p:cNvPr id="5" name="Picture 4" descr="A picture containing text, screenshot, number, line&#10;&#10;Description automatically generated">
            <a:extLst>
              <a:ext uri="{FF2B5EF4-FFF2-40B4-BE49-F238E27FC236}">
                <a16:creationId xmlns:a16="http://schemas.microsoft.com/office/drawing/2014/main" id="{CABEAB42-77BE-9762-007F-621ED5BE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15" y="1157827"/>
            <a:ext cx="5808232" cy="34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NHỮNG THÁCH THỨC</a:t>
            </a:r>
            <a:endParaRPr lang="ko-KR" altLang="en-US" sz="2400" b="1" i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21B99-9C27-7F90-0B01-A999D9563FC2}"/>
              </a:ext>
            </a:extLst>
          </p:cNvPr>
          <p:cNvSpPr txBox="1"/>
          <p:nvPr/>
        </p:nvSpPr>
        <p:spPr>
          <a:xfrm>
            <a:off x="763795" y="1535765"/>
            <a:ext cx="4420023" cy="313932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Xây dựng nhãn.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Dữ liệu lệch.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Hiện tượng đuôi dài.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Vòng phản hồi</a:t>
            </a:r>
            <a:r>
              <a:rPr lang="en-VN"/>
              <a:t>.</a:t>
            </a:r>
          </a:p>
          <a:p>
            <a:pPr marL="285750" indent="-285750" latinLnBrk="0">
              <a:buFontTx/>
              <a:buChar char="-"/>
            </a:pPr>
            <a:endParaRPr lang="en-VN"/>
          </a:p>
          <a:p>
            <a:pPr marL="285750" indent="-285750" latinLnBrk="0">
              <a:buFontTx/>
              <a:buChar char="-"/>
            </a:pPr>
            <a:r>
              <a:rPr lang="en-VN"/>
              <a:t>Khởi đầu lạnh.</a:t>
            </a:r>
          </a:p>
          <a:p>
            <a:pPr marL="285750" indent="-285750" latinLnBrk="0">
              <a:buFontTx/>
              <a:buChar char="-"/>
            </a:pPr>
            <a:endParaRPr lang="en-VN"/>
          </a:p>
          <a:p>
            <a:pPr marL="285750" indent="-285750" latinLnBrk="0">
              <a:buFontTx/>
              <a:buChar char="-"/>
            </a:pPr>
            <a:r>
              <a:rPr lang="en-VN"/>
              <a:t>Tốc độ xử lý.</a:t>
            </a:r>
            <a:endParaRPr lang="en-US"/>
          </a:p>
        </p:txBody>
      </p:sp>
      <p:pic>
        <p:nvPicPr>
          <p:cNvPr id="5" name="Picture 4" descr="A close-up of a frozen car window&#10;&#10;Description automatically generated with medium confidence">
            <a:extLst>
              <a:ext uri="{FF2B5EF4-FFF2-40B4-BE49-F238E27FC236}">
                <a16:creationId xmlns:a16="http://schemas.microsoft.com/office/drawing/2014/main" id="{50FBEF6A-DCB6-8068-6E5D-DD31FE103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37" r="31855" b="5139"/>
          <a:stretch/>
        </p:blipFill>
        <p:spPr>
          <a:xfrm>
            <a:off x="8300326" y="3429000"/>
            <a:ext cx="2340388" cy="2015776"/>
          </a:xfrm>
          <a:prstGeom prst="rect">
            <a:avLst/>
          </a:prstGeom>
        </p:spPr>
      </p:pic>
      <p:pic>
        <p:nvPicPr>
          <p:cNvPr id="7" name="Picture 6" descr="A picture containing circle, font, text, graphics&#10;&#10;Description automatically generated">
            <a:extLst>
              <a:ext uri="{FF2B5EF4-FFF2-40B4-BE49-F238E27FC236}">
                <a16:creationId xmlns:a16="http://schemas.microsoft.com/office/drawing/2014/main" id="{4B8921D2-E05F-E6C5-B731-C2DAA6000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2" y="3390805"/>
            <a:ext cx="2384733" cy="2273445"/>
          </a:xfrm>
          <a:prstGeom prst="rect">
            <a:avLst/>
          </a:prstGeom>
        </p:spPr>
      </p:pic>
      <p:pic>
        <p:nvPicPr>
          <p:cNvPr id="9" name="Picture 8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A78AE311-C221-CF7B-04A6-8AA26F900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03" y="482451"/>
            <a:ext cx="5191586" cy="26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6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LỌC DỰA TRÊN NỘI DUNG</a:t>
            </a:r>
            <a:endParaRPr lang="ko-KR" altLang="en-US" sz="2400" b="1" i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2CCAB-7078-DD86-20D1-92A32B9BB295}"/>
              </a:ext>
            </a:extLst>
          </p:cNvPr>
          <p:cNvSpPr txBox="1"/>
          <p:nvPr/>
        </p:nvSpPr>
        <p:spPr>
          <a:xfrm>
            <a:off x="763795" y="1535765"/>
            <a:ext cx="4420023" cy="203132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Nhóm thuật toán gợi ý cho người dùng sản phẩm tương tự như những sản phẩm mà người dùng phản hồi tích cực. </a:t>
            </a:r>
          </a:p>
          <a:p>
            <a:pPr latinLnBrk="0"/>
            <a:endParaRPr lang="en-US"/>
          </a:p>
          <a:p>
            <a:pPr marL="285750" indent="-285750" latinLnBrk="0">
              <a:buFontTx/>
              <a:buChar char="-"/>
            </a:pPr>
            <a:r>
              <a:rPr lang="en-VN"/>
              <a:t>Biểu diễn đặc trưng của các sản phẩm tương tự nhau thì sẽ có khoảng cách gần nhau.</a:t>
            </a:r>
          </a:p>
        </p:txBody>
      </p:sp>
      <p:pic>
        <p:nvPicPr>
          <p:cNvPr id="7" name="Picture 6" descr="A picture containing text, screenshot, diagram, graphics&#10;&#10;Description automatically generated">
            <a:extLst>
              <a:ext uri="{FF2B5EF4-FFF2-40B4-BE49-F238E27FC236}">
                <a16:creationId xmlns:a16="http://schemas.microsoft.com/office/drawing/2014/main" id="{354D72E8-4321-1800-B185-2F3AB32E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77" y="1289417"/>
            <a:ext cx="4420023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LỌC CỘNG TÁC</a:t>
            </a:r>
            <a:endParaRPr lang="ko-KR" altLang="en-US" sz="2400" b="1" i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78ECB-B472-47EC-D03F-1BF29E6A2D1D}"/>
              </a:ext>
            </a:extLst>
          </p:cNvPr>
          <p:cNvSpPr txBox="1"/>
          <p:nvPr/>
        </p:nvSpPr>
        <p:spPr>
          <a:xfrm>
            <a:off x="839099" y="1568038"/>
            <a:ext cx="3765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Dựa trên hành vi của những người dùng tương tự.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Nếu người dùng A, B, C đều thích sản phẩm 1, thì có thể coi 3 người A, B, C là tương tự nhau. </a:t>
            </a:r>
          </a:p>
          <a:p>
            <a:pPr latinLnBrk="0"/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Nếu A, B đều thích sản phẩm 2, thì có thể dự đoán rằng người C cũng thích sản phẩm 2.</a:t>
            </a:r>
            <a:endParaRPr lang="en-VN"/>
          </a:p>
        </p:txBody>
      </p:sp>
      <p:pic>
        <p:nvPicPr>
          <p:cNvPr id="5" name="Picture 4" descr="A picture containing text, screenshot, diagram, graphics&#10;&#10;Description automatically generated">
            <a:extLst>
              <a:ext uri="{FF2B5EF4-FFF2-40B4-BE49-F238E27FC236}">
                <a16:creationId xmlns:a16="http://schemas.microsoft.com/office/drawing/2014/main" id="{BAEEA354-543A-0A02-3E53-72714B190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02" y="805585"/>
            <a:ext cx="3622611" cy="50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MẠNG NƠ RON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39099" y="1568038"/>
            <a:ext cx="33241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Là 1 lớp mạng nơ ron dành cho xử lý dữ liệu biểu diễn dưới dạng các đồ thị.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Điển hình gồm có các lớp sau: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742950" lvl="1" indent="-285750" latinLnBrk="0">
              <a:buFont typeface="Wingdings" pitchFamily="2" charset="2"/>
              <a:buChar char="§"/>
            </a:pPr>
            <a:r>
              <a:rPr lang="en-US"/>
              <a:t>Lớp truyền thông điệp (message passing layer 1)</a:t>
            </a:r>
          </a:p>
          <a:p>
            <a:pPr marL="742950" lvl="1" indent="-285750" latinLnBrk="0">
              <a:buFont typeface="Wingdings" pitchFamily="2" charset="2"/>
              <a:buChar char="§"/>
            </a:pPr>
            <a:endParaRPr lang="en-US"/>
          </a:p>
          <a:p>
            <a:pPr marL="742950" lvl="1" indent="-285750" latinLnBrk="0">
              <a:buFont typeface="Wingdings" pitchFamily="2" charset="2"/>
              <a:buChar char="§"/>
            </a:pPr>
            <a:r>
              <a:rPr lang="en-US"/>
              <a:t>Lớp pooling cục bộ (local pooling 2)</a:t>
            </a:r>
          </a:p>
          <a:p>
            <a:pPr marL="742950" lvl="1" indent="-285750" latinLnBrk="0">
              <a:buFont typeface="Wingdings" pitchFamily="2" charset="2"/>
              <a:buChar char="§"/>
            </a:pPr>
            <a:endParaRPr lang="en-US"/>
          </a:p>
          <a:p>
            <a:pPr marL="742950" lvl="1" indent="-285750" latinLnBrk="0">
              <a:buFont typeface="Wingdings" pitchFamily="2" charset="2"/>
              <a:buChar char="§"/>
            </a:pPr>
            <a:r>
              <a:rPr lang="en-US"/>
              <a:t>Lớp pooling toàn cục (global pooling 3)</a:t>
            </a:r>
            <a:endParaRPr lang="en-VN"/>
          </a:p>
        </p:txBody>
      </p:sp>
      <p:pic>
        <p:nvPicPr>
          <p:cNvPr id="7" name="Picture 6" descr="A close-up of a network&#10;&#10;Description automatically generated with low confidence">
            <a:extLst>
              <a:ext uri="{FF2B5EF4-FFF2-40B4-BE49-F238E27FC236}">
                <a16:creationId xmlns:a16="http://schemas.microsoft.com/office/drawing/2014/main" id="{5C2F9F1E-5733-C077-6489-62CB33A84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36" y="1942343"/>
            <a:ext cx="6986644" cy="17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5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II. LỌC CỘNG TÁC DỰA TRÊN ĐỒ THỊ NƠ RON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117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2025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8456</TotalTime>
  <Words>1014</Words>
  <Application>Microsoft Macintosh PowerPoint</Application>
  <PresentationFormat>Widescreen</PresentationFormat>
  <Paragraphs>122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Tahoma</vt:lpstr>
      <vt:lpstr>Wingdings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Hung Minh Vu</cp:lastModifiedBy>
  <cp:revision>277</cp:revision>
  <dcterms:created xsi:type="dcterms:W3CDTF">2019-04-06T05:20:47Z</dcterms:created>
  <dcterms:modified xsi:type="dcterms:W3CDTF">2023-07-03T14:08:51Z</dcterms:modified>
</cp:coreProperties>
</file>